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768" r:id="rId4"/>
    <p:sldMasterId id="2147483780" r:id="rId5"/>
    <p:sldMasterId id="2147483792" r:id="rId6"/>
    <p:sldMasterId id="2147483804" r:id="rId7"/>
    <p:sldMasterId id="2147483816" r:id="rId8"/>
  </p:sldMasterIdLst>
  <p:notesMasterIdLst>
    <p:notesMasterId r:id="rId28"/>
  </p:notesMasterIdLst>
  <p:handoutMasterIdLst>
    <p:handoutMasterId r:id="rId29"/>
  </p:handoutMasterIdLst>
  <p:sldIdLst>
    <p:sldId id="256" r:id="rId9"/>
    <p:sldId id="306" r:id="rId10"/>
    <p:sldId id="280" r:id="rId11"/>
    <p:sldId id="259" r:id="rId12"/>
    <p:sldId id="264" r:id="rId13"/>
    <p:sldId id="273" r:id="rId14"/>
    <p:sldId id="268" r:id="rId15"/>
    <p:sldId id="270" r:id="rId16"/>
    <p:sldId id="309" r:id="rId17"/>
    <p:sldId id="310" r:id="rId18"/>
    <p:sldId id="311" r:id="rId19"/>
    <p:sldId id="308" r:id="rId20"/>
    <p:sldId id="282" r:id="rId21"/>
    <p:sldId id="283" r:id="rId22"/>
    <p:sldId id="291" r:id="rId23"/>
    <p:sldId id="292" r:id="rId24"/>
    <p:sldId id="293" r:id="rId25"/>
    <p:sldId id="294" r:id="rId26"/>
    <p:sldId id="295" r:id="rId2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39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-7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-221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E9690A-5F03-471B-875C-3A3EE14FEE8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1E0F662-E1E3-42B7-B7D2-D4FD904BF36C}">
      <dgm:prSet custT="1"/>
      <dgm:spPr/>
      <dgm:t>
        <a:bodyPr/>
        <a:lstStyle/>
        <a:p>
          <a:pPr rtl="0"/>
          <a:r>
            <a:rPr lang="ru-RU" sz="1800" b="1" dirty="0" smtClean="0"/>
            <a:t>МБУ «Ресурсный центр развития культуры, туризма и молодежной политики»  </a:t>
          </a:r>
          <a:r>
            <a:rPr lang="ru-RU" sz="1800" b="1" dirty="0" err="1" smtClean="0"/>
            <a:t>г.о</a:t>
          </a:r>
          <a:r>
            <a:rPr lang="ru-RU" sz="1800" b="1" dirty="0" smtClean="0"/>
            <a:t>. Чапаевск ,                                          телефон 8(84639) 254-54, </a:t>
          </a:r>
          <a:r>
            <a:rPr lang="en-US" sz="1800" b="1" dirty="0" smtClean="0"/>
            <a:t>chapmcv58@yandex.ru</a:t>
          </a:r>
          <a:endParaRPr lang="ru-RU" sz="1800" dirty="0"/>
        </a:p>
      </dgm:t>
    </dgm:pt>
    <dgm:pt modelId="{91556B53-4DFE-4985-BC35-38C12614ECD7}" type="parTrans" cxnId="{8C3ED019-9223-4A5C-AE6E-DF9607657046}">
      <dgm:prSet/>
      <dgm:spPr/>
      <dgm:t>
        <a:bodyPr/>
        <a:lstStyle/>
        <a:p>
          <a:endParaRPr lang="ru-RU"/>
        </a:p>
      </dgm:t>
    </dgm:pt>
    <dgm:pt modelId="{D2E72640-6791-468D-BF0D-C01B85AE3FAA}" type="sibTrans" cxnId="{8C3ED019-9223-4A5C-AE6E-DF9607657046}">
      <dgm:prSet/>
      <dgm:spPr/>
      <dgm:t>
        <a:bodyPr/>
        <a:lstStyle/>
        <a:p>
          <a:endParaRPr lang="ru-RU"/>
        </a:p>
      </dgm:t>
    </dgm:pt>
    <dgm:pt modelId="{B4D4E0A2-A70A-4A2D-81CC-0CBC7320FFBA}" type="pres">
      <dgm:prSet presAssocID="{BFE9690A-5F03-471B-875C-3A3EE14FEE85}" presName="linear" presStyleCnt="0">
        <dgm:presLayoutVars>
          <dgm:animLvl val="lvl"/>
          <dgm:resizeHandles val="exact"/>
        </dgm:presLayoutVars>
      </dgm:prSet>
      <dgm:spPr/>
    </dgm:pt>
    <dgm:pt modelId="{2528E53E-7F1E-40E5-9806-911C3F08C201}" type="pres">
      <dgm:prSet presAssocID="{51E0F662-E1E3-42B7-B7D2-D4FD904BF36C}" presName="parentText" presStyleLbl="node1" presStyleIdx="0" presStyleCnt="1" custLinFactNeighborX="-557" custLinFactNeighborY="-147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3ED019-9223-4A5C-AE6E-DF9607657046}" srcId="{BFE9690A-5F03-471B-875C-3A3EE14FEE85}" destId="{51E0F662-E1E3-42B7-B7D2-D4FD904BF36C}" srcOrd="0" destOrd="0" parTransId="{91556B53-4DFE-4985-BC35-38C12614ECD7}" sibTransId="{D2E72640-6791-468D-BF0D-C01B85AE3FAA}"/>
    <dgm:cxn modelId="{8F96C25B-DA0C-4D82-9971-2CF31158C70F}" type="presOf" srcId="{51E0F662-E1E3-42B7-B7D2-D4FD904BF36C}" destId="{2528E53E-7F1E-40E5-9806-911C3F08C201}" srcOrd="0" destOrd="0" presId="urn:microsoft.com/office/officeart/2005/8/layout/vList2"/>
    <dgm:cxn modelId="{7FDAC736-C3BE-4AEA-8A3C-6449E066FB40}" type="presOf" srcId="{BFE9690A-5F03-471B-875C-3A3EE14FEE85}" destId="{B4D4E0A2-A70A-4A2D-81CC-0CBC7320FFBA}" srcOrd="0" destOrd="0" presId="urn:microsoft.com/office/officeart/2005/8/layout/vList2"/>
    <dgm:cxn modelId="{D3596FA8-39B7-49D0-961C-D6B1B3DABC7A}" type="presParOf" srcId="{B4D4E0A2-A70A-4A2D-81CC-0CBC7320FFBA}" destId="{2528E53E-7F1E-40E5-9806-911C3F08C20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AD38EE-ECE1-42A0-9DFD-A5FDC8262D8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D7D23A-44E1-4E34-A767-0065630EF475}">
      <dgm:prSet custT="1"/>
      <dgm:spPr/>
      <dgm:t>
        <a:bodyPr/>
        <a:lstStyle/>
        <a:p>
          <a:pPr rtl="0"/>
          <a:r>
            <a:rPr lang="ru-RU" sz="1800" b="1" dirty="0" smtClean="0"/>
            <a:t>Самарская региональная общественная организация поддержки социальных инициатив «Ресурсный клуб» ,                                                                   телефон 8 (927) 609-38-95, </a:t>
          </a:r>
          <a:r>
            <a:rPr lang="en-US" sz="1800" b="1" dirty="0" smtClean="0"/>
            <a:t>resursnyclub@yandex.ru</a:t>
          </a:r>
          <a:endParaRPr lang="ru-RU" sz="1800" dirty="0"/>
        </a:p>
      </dgm:t>
    </dgm:pt>
    <dgm:pt modelId="{84255598-18C8-4C0B-B508-DCD595BE577C}" type="parTrans" cxnId="{01E2043E-13E9-4431-9740-6ED1B5567749}">
      <dgm:prSet/>
      <dgm:spPr/>
      <dgm:t>
        <a:bodyPr/>
        <a:lstStyle/>
        <a:p>
          <a:endParaRPr lang="ru-RU"/>
        </a:p>
      </dgm:t>
    </dgm:pt>
    <dgm:pt modelId="{3B1A7325-A8AC-48F0-9516-3CEEB1E4F680}" type="sibTrans" cxnId="{01E2043E-13E9-4431-9740-6ED1B5567749}">
      <dgm:prSet/>
      <dgm:spPr/>
      <dgm:t>
        <a:bodyPr/>
        <a:lstStyle/>
        <a:p>
          <a:endParaRPr lang="ru-RU"/>
        </a:p>
      </dgm:t>
    </dgm:pt>
    <dgm:pt modelId="{6836580F-2D6D-42F2-BF14-0727998145D5}" type="pres">
      <dgm:prSet presAssocID="{4EAD38EE-ECE1-42A0-9DFD-A5FDC8262D8A}" presName="linear" presStyleCnt="0">
        <dgm:presLayoutVars>
          <dgm:animLvl val="lvl"/>
          <dgm:resizeHandles val="exact"/>
        </dgm:presLayoutVars>
      </dgm:prSet>
      <dgm:spPr/>
    </dgm:pt>
    <dgm:pt modelId="{334E0587-F97D-4720-8FF7-2F61D5BDBD81}" type="pres">
      <dgm:prSet presAssocID="{2AD7D23A-44E1-4E34-A767-0065630EF47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782E11-DBF3-4487-A9F1-E39E98E1092A}" type="presOf" srcId="{4EAD38EE-ECE1-42A0-9DFD-A5FDC8262D8A}" destId="{6836580F-2D6D-42F2-BF14-0727998145D5}" srcOrd="0" destOrd="0" presId="urn:microsoft.com/office/officeart/2005/8/layout/vList2"/>
    <dgm:cxn modelId="{19BB0A37-A059-46E9-950B-239E8D9AE1BD}" type="presOf" srcId="{2AD7D23A-44E1-4E34-A767-0065630EF475}" destId="{334E0587-F97D-4720-8FF7-2F61D5BDBD81}" srcOrd="0" destOrd="0" presId="urn:microsoft.com/office/officeart/2005/8/layout/vList2"/>
    <dgm:cxn modelId="{01E2043E-13E9-4431-9740-6ED1B5567749}" srcId="{4EAD38EE-ECE1-42A0-9DFD-A5FDC8262D8A}" destId="{2AD7D23A-44E1-4E34-A767-0065630EF475}" srcOrd="0" destOrd="0" parTransId="{84255598-18C8-4C0B-B508-DCD595BE577C}" sibTransId="{3B1A7325-A8AC-48F0-9516-3CEEB1E4F680}"/>
    <dgm:cxn modelId="{4677F563-798D-4198-9777-72EB7CC8ACAF}" type="presParOf" srcId="{6836580F-2D6D-42F2-BF14-0727998145D5}" destId="{334E0587-F97D-4720-8FF7-2F61D5BDBD8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528EA2-6956-46F8-8C5A-C7E9921B620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3F644C-DCD8-453E-BD95-CF651AA38F75}">
      <dgm:prSet custT="1"/>
      <dgm:spPr/>
      <dgm:t>
        <a:bodyPr/>
        <a:lstStyle/>
        <a:p>
          <a:pPr rtl="0"/>
          <a:r>
            <a:rPr lang="ru-RU" sz="1800" b="1" dirty="0" smtClean="0"/>
            <a:t>Самарская региональная общественная</a:t>
          </a:r>
          <a:r>
            <a:rPr lang="en-US" sz="1800" b="1" dirty="0" smtClean="0"/>
            <a:t> </a:t>
          </a:r>
          <a:r>
            <a:rPr lang="ru-RU" sz="1800" b="1" dirty="0" smtClean="0"/>
            <a:t>организация «Историко-эко-Культурная ассоциация «Поволжье</a:t>
          </a:r>
          <a:r>
            <a:rPr lang="en-US" sz="1800" b="1" dirty="0" smtClean="0"/>
            <a:t>@</a:t>
          </a:r>
          <a:r>
            <a:rPr lang="ru-RU" sz="1800" b="1" dirty="0" smtClean="0"/>
            <a:t>,                                                                        телефон 8(846) 333-25-08, </a:t>
          </a:r>
          <a:r>
            <a:rPr lang="en-US" sz="1800" b="1" dirty="0" smtClean="0"/>
            <a:t>povolzje@povolzje.ru</a:t>
          </a:r>
          <a:endParaRPr lang="ru-RU" sz="1800" dirty="0"/>
        </a:p>
      </dgm:t>
    </dgm:pt>
    <dgm:pt modelId="{449BD047-06CF-4805-B971-82F5DAC99F4C}" type="parTrans" cxnId="{4B11D7BA-2B2E-404B-8789-257456E4F636}">
      <dgm:prSet/>
      <dgm:spPr/>
      <dgm:t>
        <a:bodyPr/>
        <a:lstStyle/>
        <a:p>
          <a:endParaRPr lang="ru-RU"/>
        </a:p>
      </dgm:t>
    </dgm:pt>
    <dgm:pt modelId="{A20CB4AE-5B04-4FA5-86FD-9095A37D8ADF}" type="sibTrans" cxnId="{4B11D7BA-2B2E-404B-8789-257456E4F636}">
      <dgm:prSet/>
      <dgm:spPr/>
      <dgm:t>
        <a:bodyPr/>
        <a:lstStyle/>
        <a:p>
          <a:endParaRPr lang="ru-RU"/>
        </a:p>
      </dgm:t>
    </dgm:pt>
    <dgm:pt modelId="{E083CFEC-CC7F-4A4A-AE26-36387D381FC4}" type="pres">
      <dgm:prSet presAssocID="{86528EA2-6956-46F8-8C5A-C7E9921B6203}" presName="linear" presStyleCnt="0">
        <dgm:presLayoutVars>
          <dgm:animLvl val="lvl"/>
          <dgm:resizeHandles val="exact"/>
        </dgm:presLayoutVars>
      </dgm:prSet>
      <dgm:spPr/>
    </dgm:pt>
    <dgm:pt modelId="{15A14C4D-619E-4A3C-9FC5-EBC2BAC0B6A2}" type="pres">
      <dgm:prSet presAssocID="{F73F644C-DCD8-453E-BD95-CF651AA38F7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B11D7BA-2B2E-404B-8789-257456E4F636}" srcId="{86528EA2-6956-46F8-8C5A-C7E9921B6203}" destId="{F73F644C-DCD8-453E-BD95-CF651AA38F75}" srcOrd="0" destOrd="0" parTransId="{449BD047-06CF-4805-B971-82F5DAC99F4C}" sibTransId="{A20CB4AE-5B04-4FA5-86FD-9095A37D8ADF}"/>
    <dgm:cxn modelId="{9C4EE4B9-A8AA-4E8A-84D5-45E206C72A14}" type="presOf" srcId="{F73F644C-DCD8-453E-BD95-CF651AA38F75}" destId="{15A14C4D-619E-4A3C-9FC5-EBC2BAC0B6A2}" srcOrd="0" destOrd="0" presId="urn:microsoft.com/office/officeart/2005/8/layout/vList2"/>
    <dgm:cxn modelId="{EC40E11D-7320-4843-B575-993B0F05FF8D}" type="presOf" srcId="{86528EA2-6956-46F8-8C5A-C7E9921B6203}" destId="{E083CFEC-CC7F-4A4A-AE26-36387D381FC4}" srcOrd="0" destOrd="0" presId="urn:microsoft.com/office/officeart/2005/8/layout/vList2"/>
    <dgm:cxn modelId="{3DA439B1-F61B-49E5-90EC-E3CD244FEABF}" type="presParOf" srcId="{E083CFEC-CC7F-4A4A-AE26-36387D381FC4}" destId="{15A14C4D-619E-4A3C-9FC5-EBC2BAC0B6A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CEFA55-E2F8-456C-8CB3-277DE43807C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1C46F1-23BB-4631-B817-7198CE653882}">
      <dgm:prSet custT="1"/>
      <dgm:spPr/>
      <dgm:t>
        <a:bodyPr/>
        <a:lstStyle/>
        <a:p>
          <a:pPr rtl="0"/>
          <a:r>
            <a:rPr lang="ru-RU" sz="1800" b="1" dirty="0" smtClean="0"/>
            <a:t>Городской</a:t>
          </a:r>
          <a:r>
            <a:rPr lang="ru-RU" sz="1800" dirty="0" smtClean="0"/>
            <a:t> </a:t>
          </a:r>
          <a:r>
            <a:rPr lang="ru-RU" sz="1800" b="1" dirty="0" smtClean="0"/>
            <a:t>благотворительный фонд «Фонд Тольятти»,                 телефон 8(8482) 536750, </a:t>
          </a:r>
          <a:r>
            <a:rPr lang="en-US" sz="1800" b="1" dirty="0" smtClean="0"/>
            <a:t>office@fondtol.org</a:t>
          </a:r>
          <a:endParaRPr lang="ru-RU" sz="1800" dirty="0"/>
        </a:p>
      </dgm:t>
    </dgm:pt>
    <dgm:pt modelId="{3DB9BB44-C896-4F39-B5FB-887F91E36153}" type="parTrans" cxnId="{12290982-4575-4E6B-8E2C-A53E1D65B87D}">
      <dgm:prSet/>
      <dgm:spPr/>
      <dgm:t>
        <a:bodyPr/>
        <a:lstStyle/>
        <a:p>
          <a:endParaRPr lang="ru-RU"/>
        </a:p>
      </dgm:t>
    </dgm:pt>
    <dgm:pt modelId="{27B5686D-24FD-40D5-AE56-6DFE717DE0F7}" type="sibTrans" cxnId="{12290982-4575-4E6B-8E2C-A53E1D65B87D}">
      <dgm:prSet/>
      <dgm:spPr/>
      <dgm:t>
        <a:bodyPr/>
        <a:lstStyle/>
        <a:p>
          <a:endParaRPr lang="ru-RU"/>
        </a:p>
      </dgm:t>
    </dgm:pt>
    <dgm:pt modelId="{96D4D325-A6C7-4A48-ADE3-510218E96733}" type="pres">
      <dgm:prSet presAssocID="{5FCEFA55-E2F8-456C-8CB3-277DE43807C3}" presName="linear" presStyleCnt="0">
        <dgm:presLayoutVars>
          <dgm:animLvl val="lvl"/>
          <dgm:resizeHandles val="exact"/>
        </dgm:presLayoutVars>
      </dgm:prSet>
      <dgm:spPr/>
    </dgm:pt>
    <dgm:pt modelId="{835A0C9E-5061-41F5-9E5B-C017DC047ED9}" type="pres">
      <dgm:prSet presAssocID="{CD1C46F1-23BB-4631-B817-7198CE653882}" presName="parentText" presStyleLbl="node1" presStyleIdx="0" presStyleCnt="1" custLinFactNeighborX="-1110" custLinFactNeighborY="12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290982-4575-4E6B-8E2C-A53E1D65B87D}" srcId="{5FCEFA55-E2F8-456C-8CB3-277DE43807C3}" destId="{CD1C46F1-23BB-4631-B817-7198CE653882}" srcOrd="0" destOrd="0" parTransId="{3DB9BB44-C896-4F39-B5FB-887F91E36153}" sibTransId="{27B5686D-24FD-40D5-AE56-6DFE717DE0F7}"/>
    <dgm:cxn modelId="{E556C639-ABB6-4F33-90CA-BEF92A0C918E}" type="presOf" srcId="{5FCEFA55-E2F8-456C-8CB3-277DE43807C3}" destId="{96D4D325-A6C7-4A48-ADE3-510218E96733}" srcOrd="0" destOrd="0" presId="urn:microsoft.com/office/officeart/2005/8/layout/vList2"/>
    <dgm:cxn modelId="{513C419A-C11A-4A85-8FA8-DEB6976C8D99}" type="presOf" srcId="{CD1C46F1-23BB-4631-B817-7198CE653882}" destId="{835A0C9E-5061-41F5-9E5B-C017DC047ED9}" srcOrd="0" destOrd="0" presId="urn:microsoft.com/office/officeart/2005/8/layout/vList2"/>
    <dgm:cxn modelId="{4035E6EE-1EC1-4214-8C08-F8D464EAE001}" type="presParOf" srcId="{96D4D325-A6C7-4A48-ADE3-510218E96733}" destId="{835A0C9E-5061-41F5-9E5B-C017DC047ED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B92289-B721-403F-A7E8-5E8EC9183E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B8A57C-5ACF-4EAF-8287-1FE128846A25}">
      <dgm:prSet custT="1"/>
      <dgm:spPr/>
      <dgm:t>
        <a:bodyPr/>
        <a:lstStyle/>
        <a:p>
          <a:pPr rtl="0"/>
          <a:r>
            <a:rPr lang="ru-RU" sz="1800" b="1" dirty="0" smtClean="0"/>
            <a:t>МКУ «Дом общественных организаций» г. Отрадный,                                       телефон 8(84661) 3-07-27, </a:t>
          </a:r>
          <a:r>
            <a:rPr lang="en-US" sz="1800" b="1" dirty="0" smtClean="0"/>
            <a:t>nkootr@bk.ru</a:t>
          </a:r>
          <a:endParaRPr lang="ru-RU" sz="1800" dirty="0"/>
        </a:p>
      </dgm:t>
    </dgm:pt>
    <dgm:pt modelId="{7BAA2DBF-3042-4C1A-B5C5-B66B9EE0A4D9}" type="parTrans" cxnId="{F398B2B8-4B2D-4CEC-B042-34784E24F2D6}">
      <dgm:prSet/>
      <dgm:spPr/>
      <dgm:t>
        <a:bodyPr/>
        <a:lstStyle/>
        <a:p>
          <a:endParaRPr lang="ru-RU"/>
        </a:p>
      </dgm:t>
    </dgm:pt>
    <dgm:pt modelId="{55C53475-AA34-4898-ACB8-DC2FE4824DA4}" type="sibTrans" cxnId="{F398B2B8-4B2D-4CEC-B042-34784E24F2D6}">
      <dgm:prSet/>
      <dgm:spPr/>
      <dgm:t>
        <a:bodyPr/>
        <a:lstStyle/>
        <a:p>
          <a:endParaRPr lang="ru-RU"/>
        </a:p>
      </dgm:t>
    </dgm:pt>
    <dgm:pt modelId="{865FA8D7-F0F7-4516-B931-F29BB4C6088A}" type="pres">
      <dgm:prSet presAssocID="{59B92289-B721-403F-A7E8-5E8EC9183E87}" presName="linear" presStyleCnt="0">
        <dgm:presLayoutVars>
          <dgm:animLvl val="lvl"/>
          <dgm:resizeHandles val="exact"/>
        </dgm:presLayoutVars>
      </dgm:prSet>
      <dgm:spPr/>
    </dgm:pt>
    <dgm:pt modelId="{8467200C-F120-40CE-A551-3C9D3BF5E730}" type="pres">
      <dgm:prSet presAssocID="{31B8A57C-5ACF-4EAF-8287-1FE128846A2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98B2B8-4B2D-4CEC-B042-34784E24F2D6}" srcId="{59B92289-B721-403F-A7E8-5E8EC9183E87}" destId="{31B8A57C-5ACF-4EAF-8287-1FE128846A25}" srcOrd="0" destOrd="0" parTransId="{7BAA2DBF-3042-4C1A-B5C5-B66B9EE0A4D9}" sibTransId="{55C53475-AA34-4898-ACB8-DC2FE4824DA4}"/>
    <dgm:cxn modelId="{FC51A3CB-BC7F-46EF-BB52-2DF500594A81}" type="presOf" srcId="{31B8A57C-5ACF-4EAF-8287-1FE128846A25}" destId="{8467200C-F120-40CE-A551-3C9D3BF5E730}" srcOrd="0" destOrd="0" presId="urn:microsoft.com/office/officeart/2005/8/layout/vList2"/>
    <dgm:cxn modelId="{AA2F31ED-93CE-42FB-B241-312944AAF103}" type="presOf" srcId="{59B92289-B721-403F-A7E8-5E8EC9183E87}" destId="{865FA8D7-F0F7-4516-B931-F29BB4C6088A}" srcOrd="0" destOrd="0" presId="urn:microsoft.com/office/officeart/2005/8/layout/vList2"/>
    <dgm:cxn modelId="{E19DA3D4-BEB9-41ED-BA87-B59DFCDA067D}" type="presParOf" srcId="{865FA8D7-F0F7-4516-B931-F29BB4C6088A}" destId="{8467200C-F120-40CE-A551-3C9D3BF5E73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8E53E-7F1E-40E5-9806-911C3F08C201}">
      <dsp:nvSpPr>
        <dsp:cNvPr id="0" name=""/>
        <dsp:cNvSpPr/>
      </dsp:nvSpPr>
      <dsp:spPr>
        <a:xfrm>
          <a:off x="0" y="0"/>
          <a:ext cx="6233746" cy="861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МБУ «Ресурсный центр развития культуры, туризма и молодежной политики»  </a:t>
          </a:r>
          <a:r>
            <a:rPr lang="ru-RU" sz="1800" b="1" kern="1200" dirty="0" err="1" smtClean="0"/>
            <a:t>г.о</a:t>
          </a:r>
          <a:r>
            <a:rPr lang="ru-RU" sz="1800" b="1" kern="1200" dirty="0" smtClean="0"/>
            <a:t>. Чапаевск ,                                          телефон 8(84639) 254-54, </a:t>
          </a:r>
          <a:r>
            <a:rPr lang="en-US" sz="1800" b="1" kern="1200" dirty="0" smtClean="0"/>
            <a:t>chapmcv58@yandex.ru</a:t>
          </a:r>
          <a:endParaRPr lang="ru-RU" sz="1800" kern="1200" dirty="0"/>
        </a:p>
      </dsp:txBody>
      <dsp:txXfrm>
        <a:off x="42058" y="42058"/>
        <a:ext cx="6149630" cy="7774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4E0587-F97D-4720-8FF7-2F61D5BDBD81}">
      <dsp:nvSpPr>
        <dsp:cNvPr id="0" name=""/>
        <dsp:cNvSpPr/>
      </dsp:nvSpPr>
      <dsp:spPr>
        <a:xfrm>
          <a:off x="0" y="100"/>
          <a:ext cx="7738465" cy="861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Самарская региональная общественная организация поддержки социальных инициатив «Ресурсный клуб» ,                                                                   телефон 8 (927) 609-38-95, </a:t>
          </a:r>
          <a:r>
            <a:rPr lang="en-US" sz="1800" b="1" kern="1200" dirty="0" smtClean="0"/>
            <a:t>resursnyclub@yandex.ru</a:t>
          </a:r>
          <a:endParaRPr lang="ru-RU" sz="1800" kern="1200" dirty="0"/>
        </a:p>
      </dsp:txBody>
      <dsp:txXfrm>
        <a:off x="42058" y="42158"/>
        <a:ext cx="7654349" cy="7774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A14C4D-619E-4A3C-9FC5-EBC2BAC0B6A2}">
      <dsp:nvSpPr>
        <dsp:cNvPr id="0" name=""/>
        <dsp:cNvSpPr/>
      </dsp:nvSpPr>
      <dsp:spPr>
        <a:xfrm>
          <a:off x="0" y="9"/>
          <a:ext cx="7693268" cy="8617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Самарская региональная общественная</a:t>
          </a:r>
          <a:r>
            <a:rPr lang="en-US" sz="1800" b="1" kern="1200" dirty="0" smtClean="0"/>
            <a:t> </a:t>
          </a:r>
          <a:r>
            <a:rPr lang="ru-RU" sz="1800" b="1" kern="1200" dirty="0" smtClean="0"/>
            <a:t>организация «Историко-эко-Культурная ассоциация «Поволжье</a:t>
          </a:r>
          <a:r>
            <a:rPr lang="en-US" sz="1800" b="1" kern="1200" dirty="0" smtClean="0"/>
            <a:t>@</a:t>
          </a:r>
          <a:r>
            <a:rPr lang="ru-RU" sz="1800" b="1" kern="1200" dirty="0" smtClean="0"/>
            <a:t>,                                                                        телефон 8(846) 333-25-08, </a:t>
          </a:r>
          <a:r>
            <a:rPr lang="en-US" sz="1800" b="1" kern="1200" dirty="0" smtClean="0"/>
            <a:t>povolzje@povolzje.ru</a:t>
          </a:r>
          <a:endParaRPr lang="ru-RU" sz="1800" kern="1200" dirty="0"/>
        </a:p>
      </dsp:txBody>
      <dsp:txXfrm>
        <a:off x="42067" y="42076"/>
        <a:ext cx="7609134" cy="7776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5A0C9E-5061-41F5-9E5B-C017DC047ED9}">
      <dsp:nvSpPr>
        <dsp:cNvPr id="0" name=""/>
        <dsp:cNvSpPr/>
      </dsp:nvSpPr>
      <dsp:spPr>
        <a:xfrm>
          <a:off x="0" y="6049"/>
          <a:ext cx="6227518" cy="917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Городской</a:t>
          </a:r>
          <a:r>
            <a:rPr lang="ru-RU" sz="1800" kern="1200" dirty="0" smtClean="0"/>
            <a:t> </a:t>
          </a:r>
          <a:r>
            <a:rPr lang="ru-RU" sz="1800" b="1" kern="1200" dirty="0" smtClean="0"/>
            <a:t>благотворительный фонд «Фонд Тольятти»,                 телефон 8(8482) 536750, </a:t>
          </a:r>
          <a:r>
            <a:rPr lang="en-US" sz="1800" b="1" kern="1200" dirty="0" smtClean="0"/>
            <a:t>office@fondtol.org</a:t>
          </a:r>
          <a:endParaRPr lang="ru-RU" sz="1800" kern="1200" dirty="0"/>
        </a:p>
      </dsp:txBody>
      <dsp:txXfrm>
        <a:off x="44778" y="50827"/>
        <a:ext cx="6137962" cy="8277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67200C-F120-40CE-A551-3C9D3BF5E730}">
      <dsp:nvSpPr>
        <dsp:cNvPr id="0" name=""/>
        <dsp:cNvSpPr/>
      </dsp:nvSpPr>
      <dsp:spPr>
        <a:xfrm>
          <a:off x="0" y="173"/>
          <a:ext cx="7702062" cy="5844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МКУ «Дом общественных организаций» г. Отрадный,                                       телефон 8(84661) 3-07-27, </a:t>
          </a:r>
          <a:r>
            <a:rPr lang="en-US" sz="1800" b="1" kern="1200" dirty="0" smtClean="0"/>
            <a:t>nkootr@bk.ru</a:t>
          </a:r>
          <a:endParaRPr lang="ru-RU" sz="1800" kern="1200" dirty="0"/>
        </a:p>
      </dsp:txBody>
      <dsp:txXfrm>
        <a:off x="28529" y="28702"/>
        <a:ext cx="7645004" cy="527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F01E4-6032-42C8-9B41-5C88FDF2FB63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0DF935-3546-4D1C-BC96-4EEE79B331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512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BD09E-457F-4832-8924-9637E0536C47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A5B3B-856D-4B8A-8512-327741762B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898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0E120-E1A5-4E4E-BD96-09CAEB3FD39E}" type="datetime1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758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E20F-65D3-43FA-A486-39B4F58BCA79}" type="datetime1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80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FD1-D047-4239-B6A6-7F263D4E93CB}" type="datetime1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621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ADDBC-558C-4B3E-947C-3E843109749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29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59F11-E5FC-4DE0-AA9D-A3AE32A8D33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645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B6C4-9DEC-4E2D-BE51-733C44CD7B8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240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95036-3E49-4D69-93CB-D49556C580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767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C184-C1F4-4161-8EBA-9BB82EDFA7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4962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E0C2-C419-4445-9049-5BE73BB0DBC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9930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10068-43D6-409C-8E99-0632A2F2715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1250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72F6-AA7C-4A08-8848-36A2B212189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741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33969-FBDC-4C2A-BEB8-310D8AC2ECB0}" type="datetime1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5194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29F2-09AD-4949-BEEC-D15E69DD2CD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0190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07A1F-84F4-483A-9B69-F16EA9346F4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4806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A316-1DA2-4355-B5BC-1E46F8B58A2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6801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8FE3-B422-4F76-888D-3EB41FFA494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995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FCC2D-A223-420B-AD23-9F995EC9E14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6020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6F278-C28B-414A-B0C4-C58D0558947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0014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1AAC-BF9D-4C90-AB90-495651FA134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4446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E926C-49B3-45E8-B4BF-9F251A83AAD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3413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6602-6325-4993-AB88-2BD1F9777F9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191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9F65-7A23-4E0D-942B-44F7499A0E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820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E534-E05E-4379-8051-0B55AEFA9C9B}" type="datetime1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96963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D9A2A-02E8-4DB7-B633-DB0A9832385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6206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E9A8-A925-41B4-9028-2335657E45D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2213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7F8F4-A908-4458-8ABF-661A1FE9592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2272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B2EC8-620A-4A11-9C59-25CA3AF5D5A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5532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D6FF-71AC-47A7-98BF-481779AC8FB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48559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2125-58C2-478D-BE98-2A89505BCAA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5562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61D62-30B3-45AB-8C35-482231E8529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6575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EFE-FFCD-482E-92B8-D90CF97F388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49554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B3C6-E6B2-4E81-A964-EE044256198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51892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F867-C381-4C40-9074-B22D683A708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29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E0D1-9F77-4027-B87D-87DD4DA142A7}" type="datetime1">
              <a:rPr lang="ru-RU" smtClean="0"/>
              <a:t>25.09.2020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10183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065AE-0CDB-4608-B21E-567CE21D118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463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686A-F44A-4EB3-8F5A-8C83DC4168D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42536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76C54-EFD4-435E-A7E9-C6E54BA8CDA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590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E57C-886F-42C0-B29F-F05B03082F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4140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774A3-A8E9-4A5D-89AB-F32A062AE70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2417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52AD-6197-43E5-89E1-F27207B856A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72024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C1E8-A39F-4EEE-8847-13786555C45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7520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027F5-8F4F-4339-AA50-336C8861F97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62832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C3CC4-CE20-4512-9964-9B252B85D16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0337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69D9-A70D-4506-AFAC-579968613C6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966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4FC16-A597-4FA9-99B1-3E7944188EAA}" type="datetime1">
              <a:rPr lang="ru-RU" smtClean="0"/>
              <a:t>25.09.2020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18463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5DDEB-8953-4EA0-AC34-904CA8D0948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95234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DEA42-738E-42AD-BADF-9760183C71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63587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D2D9-F1DC-42CF-A3A0-4250B1B63E1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89725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B4638-1DB2-4EA6-B940-046341FF9FF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5016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5811-26A8-43B0-B844-CF22C52730C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2212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86DA2-DDD6-4F6A-8ADE-BC7C18D2B5C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09198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3A24-E9E2-47B2-A8D2-9CD5EA23079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12165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863C-6CE9-4BF7-850A-11D6F54F91A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12451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46378-A13E-439B-8605-A26F32A183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1881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C4DD4-8321-41D1-AAE8-3A598C5BDAC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082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45189-64BB-4B71-A356-A09CD7864BC7}" type="datetime1">
              <a:rPr lang="ru-RU" smtClean="0"/>
              <a:t>25.09.2020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64512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31FD-75FC-4BD0-A63A-B5EF32FA407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43175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B9EE2-A2D6-4FF4-9594-9CE2B9736BC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45107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C225-7E8B-462E-ABA8-3B184B91C72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16737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821C-7511-4002-8A9E-783FD866274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98915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A302E-ECA2-4649-83D2-1DAE4DC1578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06933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4624F-96D6-4D9A-9C34-929042AC4FA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23288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EB1C3-3131-43D4-B51D-8E935569D5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02362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68340-390F-4492-A643-18FB2D83DB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91857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DCE65-97B3-4868-B546-7578B419C91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87356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1B10-52CD-4F1C-A417-8F83232CA19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336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E6FF-D7C2-4CDF-83DE-3AF936BD482C}" type="datetime1">
              <a:rPr lang="ru-RU" smtClean="0"/>
              <a:t>25.09.2020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6880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83AAA-BE7A-42A3-AF3F-FFAE7B4BE2C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75343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CC6CE-2A1F-47E2-8745-621CA19B81B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8556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47989-AD56-47D1-A999-DC4333B6B36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23518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5E337-50F1-483C-B614-D3A09DC6D29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60432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E348-1FD2-42FB-BE94-319DA92D292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59593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89AC-1967-433B-993F-37F747CD5E0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10467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08DAA-AE06-4F6B-AA06-5B63CBCCBDC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21187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83F0-1EC1-46D4-BAAD-B96663B4169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98227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46721-26EC-4CFB-A6B6-CC22EE86B47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25694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42729-B6BC-4ACD-BFD8-977F75A6BF8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129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DB664-9FF2-4723-BB70-7C98FFC075CB}" type="datetime1">
              <a:rPr lang="ru-RU" smtClean="0"/>
              <a:t>25.09.2020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2046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9C7F8-3916-40AF-ACAC-9254B1B573B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65958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3538B-FF99-4CBC-AFCE-F81185367E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021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601B-363F-4AFE-89B2-C4DA45A33A3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22675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73444-92E5-4046-B282-89BA86A42CE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24215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E242-0E58-4A61-A735-E82104E12CB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63477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AB06D-920C-4F13-B161-F2CB78E99F8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93780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89CE-6D81-49C9-AA1D-7594D2B4EF2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57698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7426B-B5CF-4909-BC40-292E8360401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34229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39C1-21AF-48AC-BBF1-5A02620256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259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14BA-C616-4BB5-B4FA-9AF3DBA7C8B9}" type="datetime1">
              <a:rPr lang="ru-RU" smtClean="0"/>
              <a:t>25.09.2020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788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EC2BA-32E8-44E2-8A27-14997BE4C66E}" type="datetime1">
              <a:rPr lang="ru-RU" smtClean="0"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94DAC-7EAB-477F-A0C0-1B1D501AA1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8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9ADA1-FA36-4257-92D4-812F8E9E496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597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DDD1D-95D2-45B6-B704-50450025578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498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3F59B-3218-405E-BEB2-8037B5DB170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842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CCC56-E1C5-4348-B360-A3A888CE2A3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934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E4DC7-C717-4A59-876A-F06F0C80B34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192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1A6B8-4A31-44F6-8AEF-586BB15BE37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402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80C17-96DA-4803-9E60-EE79D2E43FD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25.09.2020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674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26" Type="http://schemas.openxmlformats.org/officeDocument/2006/relationships/diagramColors" Target="../diagrams/colors5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5" Type="http://schemas.openxmlformats.org/officeDocument/2006/relationships/diagramQuickStyle" Target="../diagrams/quickStyle5.xml"/><Relationship Id="rId2" Type="http://schemas.openxmlformats.org/officeDocument/2006/relationships/image" Target="../media/image2.jpg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24" Type="http://schemas.openxmlformats.org/officeDocument/2006/relationships/diagramLayout" Target="../diagrams/layout5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23" Type="http://schemas.openxmlformats.org/officeDocument/2006/relationships/diagramData" Target="../diagrams/data5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Relationship Id="rId27" Type="http://schemas.microsoft.com/office/2007/relationships/diagramDrawing" Target="../diagrams/drawing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6.xml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7.xml"/><Relationship Id="rId4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8.xml"/><Relationship Id="rId4" Type="http://schemas.openxmlformats.org/officeDocument/2006/relationships/image" Target="../media/image1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46620" y="5634966"/>
            <a:ext cx="53059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konkursnko.samregion.ru</a:t>
            </a:r>
            <a:endParaRPr lang="ru-RU" sz="3600" b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922" y="370828"/>
            <a:ext cx="8509336" cy="149629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83227" y="2364232"/>
            <a:ext cx="7668491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  <a:t>Результаты конкурса </a:t>
            </a:r>
          </a:p>
          <a:p>
            <a:pPr algn="ctr"/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  <a:t>социальных </a:t>
            </a:r>
            <a:r>
              <a:rPr lang="ru-RU" sz="30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  <a:t>проектов </a:t>
            </a:r>
            <a:endParaRPr lang="ru-RU" sz="3000" b="1" dirty="0" smtClean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ea typeface="+mj-ea"/>
              <a:cs typeface="+mj-cs"/>
            </a:endParaRPr>
          </a:p>
          <a:p>
            <a:pPr algn="ctr"/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  <a:t>социально </a:t>
            </a:r>
            <a:r>
              <a:rPr lang="ru-RU" sz="30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  <a:t>ориентированных НКО </a:t>
            </a:r>
            <a:endParaRPr lang="ru-RU" sz="3000" b="1" dirty="0" smtClean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ea typeface="+mj-ea"/>
              <a:cs typeface="+mj-cs"/>
            </a:endParaRPr>
          </a:p>
          <a:p>
            <a:pPr algn="ctr"/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  <a:t>Самарской </a:t>
            </a:r>
            <a:r>
              <a:rPr lang="ru-RU" sz="30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  <a:t>области </a:t>
            </a:r>
            <a:br>
              <a:rPr lang="ru-RU" sz="30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</a:br>
            <a:r>
              <a:rPr lang="ru-RU" sz="30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  <a:t>в 2020 году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68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382" cy="7091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00100" y="709180"/>
            <a:ext cx="79490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Основные ошибки при подаче заявки на участие в конкурсе </a:t>
            </a:r>
            <a:endParaRPr lang="ru-RU" sz="20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0100" y="1547633"/>
            <a:ext cx="7666892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5. </a:t>
            </a:r>
            <a:r>
              <a:rPr lang="ru-RU" sz="2400" dirty="0" smtClean="0">
                <a:solidFill>
                  <a:schemeClr val="bg1"/>
                </a:solidFill>
              </a:rPr>
              <a:t>Отсутствует обоснование бюджета проекта (комментарии к бюджету не поясняют объемы затрат)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00100" y="2510336"/>
            <a:ext cx="7666892" cy="120032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6.</a:t>
            </a:r>
            <a:r>
              <a:rPr lang="ru-RU" sz="2400" dirty="0" smtClean="0">
                <a:solidFill>
                  <a:prstClr val="black"/>
                </a:solidFill>
              </a:rPr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Отсутствует описание команды проекта,  опыта организации; оператором проекта выбрана непрофильная организация 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7560" y="4768182"/>
            <a:ext cx="7666892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8.</a:t>
            </a:r>
            <a:r>
              <a:rPr lang="ru-RU" sz="2400" dirty="0" smtClean="0">
                <a:solidFill>
                  <a:prstClr val="black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Запланированные показатели </a:t>
            </a:r>
            <a:r>
              <a:rPr lang="ru-RU" sz="2400" dirty="0" smtClean="0">
                <a:solidFill>
                  <a:schemeClr val="bg1"/>
                </a:solidFill>
              </a:rPr>
              <a:t>недостижимы </a:t>
            </a:r>
            <a:r>
              <a:rPr lang="ru-RU" sz="2400" dirty="0">
                <a:solidFill>
                  <a:schemeClr val="bg1"/>
                </a:solidFill>
              </a:rPr>
              <a:t>в рамках проекта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00100" y="3828687"/>
            <a:ext cx="7681813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7.</a:t>
            </a:r>
            <a:r>
              <a:rPr lang="ru-RU" sz="2400" dirty="0" smtClean="0">
                <a:solidFill>
                  <a:prstClr val="black"/>
                </a:solidFill>
              </a:rPr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В</a:t>
            </a:r>
            <a:r>
              <a:rPr lang="ru-RU" sz="2400" dirty="0" smtClean="0">
                <a:solidFill>
                  <a:prstClr val="black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бюджете отсутствуют </a:t>
            </a:r>
            <a:r>
              <a:rPr lang="ru-RU" sz="2400" dirty="0" smtClean="0">
                <a:solidFill>
                  <a:schemeClr val="bg1"/>
                </a:solidFill>
              </a:rPr>
              <a:t>расходы, непосредственно </a:t>
            </a:r>
            <a:r>
              <a:rPr lang="ru-RU" sz="2400" dirty="0">
                <a:solidFill>
                  <a:schemeClr val="bg1"/>
                </a:solidFill>
              </a:rPr>
              <a:t>связанные с запланированными мероприятиями</a:t>
            </a:r>
          </a:p>
        </p:txBody>
      </p:sp>
    </p:spTree>
    <p:extLst>
      <p:ext uri="{BB962C8B-B14F-4D97-AF65-F5344CB8AC3E}">
        <p14:creationId xmlns:p14="http://schemas.microsoft.com/office/powerpoint/2010/main" val="81841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382" cy="7091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30382" y="709180"/>
            <a:ext cx="8084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Контактная информация ресурсных и консультационных центров</a:t>
            </a:r>
            <a:endParaRPr lang="ru-RU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913434728"/>
              </p:ext>
            </p:extLst>
          </p:nvPr>
        </p:nvGraphicFramePr>
        <p:xfrm>
          <a:off x="800100" y="4417014"/>
          <a:ext cx="6233746" cy="861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274367919"/>
              </p:ext>
            </p:extLst>
          </p:nvPr>
        </p:nvGraphicFramePr>
        <p:xfrm>
          <a:off x="798866" y="3414562"/>
          <a:ext cx="7738465" cy="861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786678763"/>
              </p:ext>
            </p:extLst>
          </p:nvPr>
        </p:nvGraphicFramePr>
        <p:xfrm>
          <a:off x="800100" y="1368591"/>
          <a:ext cx="7693268" cy="861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722990551"/>
              </p:ext>
            </p:extLst>
          </p:nvPr>
        </p:nvGraphicFramePr>
        <p:xfrm>
          <a:off x="800100" y="2353457"/>
          <a:ext cx="6227518" cy="923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3896294567"/>
              </p:ext>
            </p:extLst>
          </p:nvPr>
        </p:nvGraphicFramePr>
        <p:xfrm>
          <a:off x="800100" y="5433407"/>
          <a:ext cx="7702062" cy="584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</p:spTree>
    <p:extLst>
      <p:ext uri="{BB962C8B-B14F-4D97-AF65-F5344CB8AC3E}">
        <p14:creationId xmlns:p14="http://schemas.microsoft.com/office/powerpoint/2010/main" val="203290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382" cy="709180"/>
          </a:xfrm>
        </p:spPr>
      </p:pic>
      <p:sp>
        <p:nvSpPr>
          <p:cNvPr id="4" name="TextBox 3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2568392"/>
            <a:ext cx="8385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5B9BD5">
                    <a:lumMod val="50000"/>
                  </a:srgbClr>
                </a:solidFill>
                <a:latin typeface="Arial Black" panose="020B0A04020102020204" pitchFamily="34" charset="0"/>
              </a:rPr>
              <a:t>Спасибо за внимание!</a:t>
            </a:r>
            <a:endParaRPr lang="ru-RU" sz="4800" dirty="0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24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382" cy="7091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7547" y="601232"/>
            <a:ext cx="77126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КРИТЕРИИ ОЦЕНКИ ЗАЯВОК </a:t>
            </a:r>
            <a:r>
              <a:rPr lang="ru-RU" sz="16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(п.2.3.5 Порядка)</a:t>
            </a:r>
            <a:endParaRPr lang="ru-RU" sz="16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515763"/>
              </p:ext>
            </p:extLst>
          </p:nvPr>
        </p:nvGraphicFramePr>
        <p:xfrm>
          <a:off x="471055" y="1156835"/>
          <a:ext cx="8278091" cy="52479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1424"/>
                <a:gridCol w="4089067"/>
                <a:gridCol w="1288473"/>
                <a:gridCol w="1234947"/>
                <a:gridCol w="1134180"/>
              </a:tblGrid>
              <a:tr h="388235">
                <a:tc rowSpan="3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№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Критерии оценки заявок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на участие в конкурсе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Коэффициенты значимости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823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для заявок с запрашиваемой суммой гранта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7864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</a:rPr>
                        <a:t>до 400 тыс. руб.</a:t>
                      </a:r>
                      <a:endParaRPr lang="ru-RU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</a:rPr>
                        <a:t>400 – 1 000 тыс. руб.</a:t>
                      </a:r>
                      <a:endParaRPr lang="ru-RU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</a:rPr>
                        <a:t>Более 1 млн. руб.</a:t>
                      </a:r>
                      <a:endParaRPr lang="ru-RU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882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Актуальность и социальная значимость проекта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1,5</a:t>
                      </a:r>
                      <a:endParaRPr lang="ru-RU" sz="2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/>
                </a:tc>
              </a:tr>
              <a:tr h="3882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Логическая связность и реализуемость проекта, соответствие мероприятий проекта его целям, задачам и ожидаемым результатам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1,5</a:t>
                      </a:r>
                      <a:endParaRPr lang="ru-RU" sz="2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/>
                </a:tc>
              </a:tr>
              <a:tr h="3882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err="1" smtClean="0"/>
                        <a:t>Инновационность</a:t>
                      </a:r>
                      <a:r>
                        <a:rPr lang="ru-RU" sz="1600" b="1" dirty="0" smtClean="0"/>
                        <a:t>, уникальность проекта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0,5</a:t>
                      </a:r>
                      <a:endParaRPr lang="ru-RU" sz="2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0,5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0,5</a:t>
                      </a:r>
                      <a:endParaRPr lang="ru-RU" sz="2400" dirty="0"/>
                    </a:p>
                  </a:txBody>
                  <a:tcPr/>
                </a:tc>
              </a:tr>
              <a:tr h="3882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Соотношение планируемых расходов на реализацию проекта и его ожидаемых результатов, адекватность, измеримость и достижимость таких результатов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1,5</a:t>
                      </a:r>
                      <a:endParaRPr lang="ru-RU" sz="2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/>
                </a:tc>
              </a:tr>
              <a:tr h="3882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Реалистичность бюджета проекта и обоснованность планируемых расходов на реализацию проекта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1,5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1,5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1,5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Стрелка вверх 8"/>
          <p:cNvSpPr/>
          <p:nvPr/>
        </p:nvSpPr>
        <p:spPr>
          <a:xfrm>
            <a:off x="6005946" y="5667221"/>
            <a:ext cx="228599" cy="35950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14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382" cy="7091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0100" y="638756"/>
            <a:ext cx="77126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КРИТЕРИИ ОЦЕНКИ </a:t>
            </a:r>
            <a:r>
              <a:rPr lang="ru-RU" sz="2000" dirty="0">
                <a:solidFill>
                  <a:prstClr val="black"/>
                </a:solidFill>
                <a:latin typeface="Arial Black" panose="020B0A04020102020204" pitchFamily="34" charset="0"/>
              </a:rPr>
              <a:t>ЗАЯВОК </a:t>
            </a:r>
            <a:r>
              <a:rPr lang="ru-RU" sz="1600" dirty="0">
                <a:solidFill>
                  <a:prstClr val="black"/>
                </a:solidFill>
                <a:latin typeface="Arial Black" panose="020B0A04020102020204" pitchFamily="34" charset="0"/>
              </a:rPr>
              <a:t>(п.2.3.5 Порядка</a:t>
            </a:r>
            <a:r>
              <a:rPr lang="ru-RU" sz="16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)</a:t>
            </a:r>
            <a:endParaRPr lang="ru-RU" sz="20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529518"/>
              </p:ext>
            </p:extLst>
          </p:nvPr>
        </p:nvGraphicFramePr>
        <p:xfrm>
          <a:off x="471054" y="1208790"/>
          <a:ext cx="8278092" cy="52479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8033"/>
                <a:gridCol w="4019331"/>
                <a:gridCol w="1194955"/>
                <a:gridCol w="1361209"/>
                <a:gridCol w="1184564"/>
              </a:tblGrid>
              <a:tr h="388235">
                <a:tc rowSpan="3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№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Критерии оценки заявок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на участие в конкурсе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Коэффициенты значимости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823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для заявок с запрашиваемой суммой гранта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7864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</a:rPr>
                        <a:t>до 400 тыс. руб.</a:t>
                      </a:r>
                      <a:endParaRPr lang="ru-RU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</a:rPr>
                        <a:t>400 – 1 000 тыс. руб.</a:t>
                      </a:r>
                      <a:endParaRPr lang="ru-RU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</a:rPr>
                        <a:t>Более 1 млн. руб.</a:t>
                      </a:r>
                      <a:endParaRPr lang="ru-RU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882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Собственный вклад организации и дополнительные ресурсы, привлекаемые на реализацию проекта, перспективы его дальнейшего развития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0,5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882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Опыт организации по успешной реализации программ, проектов по соответствующему направлению деятельности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0,5</a:t>
                      </a:r>
                      <a:endParaRPr lang="ru-RU" sz="2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1,5</a:t>
                      </a:r>
                      <a:endParaRPr lang="ru-RU" sz="2400" dirty="0"/>
                    </a:p>
                  </a:txBody>
                  <a:tcPr/>
                </a:tc>
              </a:tr>
              <a:tr h="3882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Соответствие опыта и компетенций команды проекта планируемой деятельности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0,5</a:t>
                      </a:r>
                      <a:endParaRPr lang="ru-RU" sz="2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/>
                </a:tc>
              </a:tr>
              <a:tr h="3882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Информационная открытость организации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0,5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/>
                </a:tc>
              </a:tr>
              <a:tr h="3882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Сопряженность проекта с целями и результатами национальных проектов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0,5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0,5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Стрелка вверх 1"/>
          <p:cNvSpPr/>
          <p:nvPr/>
        </p:nvSpPr>
        <p:spPr>
          <a:xfrm>
            <a:off x="5833895" y="5492297"/>
            <a:ext cx="207820" cy="264267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5833895" y="6068290"/>
            <a:ext cx="200325" cy="225887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8427027" y="6068290"/>
            <a:ext cx="182095" cy="23356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Стрелка вверх 11"/>
          <p:cNvSpPr/>
          <p:nvPr/>
        </p:nvSpPr>
        <p:spPr>
          <a:xfrm>
            <a:off x="8323117" y="2558597"/>
            <a:ext cx="207820" cy="264267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66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382" cy="7091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30382" y="709180"/>
            <a:ext cx="8084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СОПРЯЖЕННОСТЬ ПРОЕКТА С ЦЕЛЯМИ И РЕЗУЛЬТАТАМИ НАЦИОНАЛЬНЫХ ПРОЕКТОВ</a:t>
            </a:r>
            <a:endParaRPr lang="ru-RU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91" y="1418360"/>
            <a:ext cx="2981723" cy="207373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399014" y="1648707"/>
            <a:ext cx="2884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5B9BD5">
                    <a:lumMod val="75000"/>
                  </a:srgb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ЗДРАВООХРАНЕНИЕ</a:t>
            </a:r>
            <a:endParaRPr lang="ru-RU" b="1" dirty="0">
              <a:solidFill>
                <a:srgbClr val="5B9BD5">
                  <a:lumMod val="75000"/>
                </a:srgb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99014" y="2293992"/>
            <a:ext cx="49585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prstClr val="black"/>
                </a:solidFill>
              </a:rPr>
              <a:t>Количество граждан, получивших комплексные консультации по ЗОЖ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437" y="4205463"/>
            <a:ext cx="3163229" cy="207936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399014" y="4063470"/>
            <a:ext cx="2040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5B9BD5">
                    <a:lumMod val="75000"/>
                  </a:srgb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ДЕМОГРАФИЯ</a:t>
            </a:r>
            <a:endParaRPr lang="ru-RU" b="1" dirty="0">
              <a:solidFill>
                <a:srgbClr val="5B9BD5">
                  <a:lumMod val="75000"/>
                </a:srgb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99014" y="4752686"/>
            <a:ext cx="5537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prstClr val="black"/>
                </a:solidFill>
              </a:rPr>
              <a:t>Количество граждан, систематически занимающихся физической культурой и спортом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24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382" cy="7091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30382" y="709180"/>
            <a:ext cx="8084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СОПРЯЖЕННОСТЬ ПРОЕКТА С ЦЕЛЯМИ И РЕЗУЛЬТАТАМИ НАЦИОНАЛЬНЫХ ПРОЕКТОВ</a:t>
            </a:r>
            <a:endParaRPr lang="ru-RU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91" y="4280592"/>
            <a:ext cx="2746044" cy="191194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237267" y="4857751"/>
            <a:ext cx="56677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>
                <a:solidFill>
                  <a:prstClr val="black"/>
                </a:solidFill>
              </a:rPr>
              <a:t>Количество участников мероприятий культурной направленности, проведенных совместно с государственными или муниципальными учреждениями культуры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28607" y="4280592"/>
            <a:ext cx="1540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5B9BD5">
                    <a:lumMod val="75000"/>
                  </a:srgb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КУЛЬТУРА</a:t>
            </a:r>
            <a:endParaRPr lang="ru-RU" b="1" dirty="0">
              <a:solidFill>
                <a:srgbClr val="5B9BD5">
                  <a:lumMod val="75000"/>
                </a:srgb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91" y="1647816"/>
            <a:ext cx="2746044" cy="18538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237267" y="1599980"/>
            <a:ext cx="2040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5B9BD5">
                    <a:lumMod val="75000"/>
                  </a:srgb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ДЕМОГРАФИЯ</a:t>
            </a:r>
            <a:endParaRPr lang="ru-RU" b="1" dirty="0">
              <a:solidFill>
                <a:srgbClr val="5B9BD5">
                  <a:lumMod val="75000"/>
                </a:srgb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28607" y="2089976"/>
            <a:ext cx="548590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solidFill>
                  <a:prstClr val="black"/>
                </a:solidFill>
              </a:rPr>
              <a:t>Численность граждан </a:t>
            </a:r>
            <a:r>
              <a:rPr lang="ru-RU" sz="2200" dirty="0" err="1" smtClean="0">
                <a:solidFill>
                  <a:prstClr val="black"/>
                </a:solidFill>
              </a:rPr>
              <a:t>предпенсионного</a:t>
            </a:r>
            <a:r>
              <a:rPr lang="ru-RU" sz="2200" dirty="0" smtClean="0">
                <a:solidFill>
                  <a:prstClr val="black"/>
                </a:solidFill>
              </a:rPr>
              <a:t> возраста, прошедших профессиональное обучение и дополнительное профессиональное образование</a:t>
            </a:r>
            <a:endParaRPr lang="ru-RU" sz="2200" dirty="0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56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382" cy="7091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30382" y="709180"/>
            <a:ext cx="8084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СОПРЯЖЕННОСТЬ ПРОЕКТА С ЦЕЛЯМИ И РЕЗУЛЬТАТАМИ НАЦИОНАЛЬНЫХ ПРОЕКТОВ</a:t>
            </a:r>
            <a:endParaRPr lang="ru-RU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73105" y="1615214"/>
            <a:ext cx="2164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5B9BD5">
                    <a:lumMod val="75000"/>
                  </a:srgb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ОБРАЗОВАНИЕ</a:t>
            </a:r>
            <a:endParaRPr lang="ru-RU" b="1" dirty="0">
              <a:solidFill>
                <a:srgbClr val="5B9BD5">
                  <a:lumMod val="75000"/>
                </a:srgb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91" y="1729519"/>
            <a:ext cx="2529314" cy="17154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073105" y="2168600"/>
            <a:ext cx="592542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prstClr val="black"/>
                </a:solidFill>
              </a:rPr>
              <a:t>Численность детей в возрасте от 5 до 18 лет, получивших услуги дополнительного образования;</a:t>
            </a:r>
          </a:p>
          <a:p>
            <a:endParaRPr lang="ru-RU" sz="2400" dirty="0" smtClean="0">
              <a:solidFill>
                <a:prstClr val="black"/>
              </a:solidFill>
            </a:endParaRPr>
          </a:p>
          <a:p>
            <a:r>
              <a:rPr lang="ru-RU" sz="2400" dirty="0" smtClean="0">
                <a:solidFill>
                  <a:prstClr val="black"/>
                </a:solidFill>
              </a:rPr>
              <a:t>Численность обучающихся, вовлеченных в деятельность общественных объединений на базе организаций общего образования, СПО и вузов;</a:t>
            </a:r>
          </a:p>
          <a:p>
            <a:endParaRPr lang="ru-RU" sz="2400" dirty="0" smtClean="0">
              <a:solidFill>
                <a:prstClr val="black"/>
              </a:solidFill>
            </a:endParaRPr>
          </a:p>
          <a:p>
            <a:r>
              <a:rPr lang="ru-RU" sz="2400" dirty="0" smtClean="0">
                <a:solidFill>
                  <a:prstClr val="black"/>
                </a:solidFill>
              </a:rPr>
              <a:t>Численность молодежи, вовлеченной в творческую деятельность</a:t>
            </a:r>
            <a:endParaRPr lang="ru-RU" sz="2400" dirty="0">
              <a:solidFill>
                <a:prstClr val="black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77" y="4246092"/>
            <a:ext cx="2621828" cy="1639969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7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382" cy="7091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30382" y="709180"/>
            <a:ext cx="8084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СОПРЯЖЕННОСТЬ ПРОЕКТА С ЦЕЛЯМИ И РЕЗУЛЬТАТАМИ НАЦИОНАЛЬНЫХ ПРОЕКТОВ</a:t>
            </a:r>
            <a:endParaRPr lang="ru-RU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29000" y="2577128"/>
            <a:ext cx="517467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prstClr val="black"/>
                </a:solidFill>
              </a:rPr>
              <a:t>Количество ликвидированных несанкционированных свалок</a:t>
            </a:r>
          </a:p>
          <a:p>
            <a:endParaRPr lang="ru-RU" sz="2400" dirty="0" smtClean="0">
              <a:solidFill>
                <a:prstClr val="black"/>
              </a:solidFill>
            </a:endParaRPr>
          </a:p>
          <a:p>
            <a:r>
              <a:rPr lang="ru-RU" sz="2400" dirty="0" smtClean="0">
                <a:solidFill>
                  <a:prstClr val="black"/>
                </a:solidFill>
              </a:rPr>
              <a:t>Количество граждан, вовлеченных в раздельный сбор мусора</a:t>
            </a:r>
          </a:p>
          <a:p>
            <a:endParaRPr lang="ru-RU" sz="2400" dirty="0" smtClean="0">
              <a:solidFill>
                <a:prstClr val="black"/>
              </a:solidFill>
            </a:endParaRPr>
          </a:p>
          <a:p>
            <a:r>
              <a:rPr lang="ru-RU" sz="2400" dirty="0" smtClean="0">
                <a:solidFill>
                  <a:prstClr val="black"/>
                </a:solidFill>
              </a:rPr>
              <a:t>Площадь восстановленных или вновь высаженных лесных насаждений</a:t>
            </a:r>
            <a:endParaRPr lang="ru-RU" sz="2400" dirty="0">
              <a:solidFill>
                <a:prstClr val="black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91" y="1797540"/>
            <a:ext cx="2742406" cy="172497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429000" y="1853818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5B9BD5">
                    <a:lumMod val="75000"/>
                  </a:srgb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ЭКОЛОГИЯ</a:t>
            </a:r>
            <a:endParaRPr lang="ru-RU" b="1" dirty="0">
              <a:solidFill>
                <a:srgbClr val="5B9BD5">
                  <a:lumMod val="75000"/>
                </a:srgb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13" y="4353967"/>
            <a:ext cx="2584283" cy="1661688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47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382" cy="7091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30382" y="709180"/>
            <a:ext cx="8084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СОПРЯЖЕННОСТЬ ПРОЕКТА С ЦЕЛЯМИ И РЕЗУЛЬТАТАМИ НАЦИОНАЛЬНЫХ ПРОЕКТОВ</a:t>
            </a:r>
            <a:endParaRPr lang="ru-RU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7477" y="3522980"/>
            <a:ext cx="8354291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prstClr val="black"/>
                </a:solidFill>
              </a:rPr>
              <a:t>Количество человек (</a:t>
            </a:r>
            <a:r>
              <a:rPr lang="ru-RU" sz="2400" dirty="0" err="1" smtClean="0">
                <a:solidFill>
                  <a:prstClr val="black"/>
                </a:solidFill>
              </a:rPr>
              <a:t>низкообеспеченные</a:t>
            </a:r>
            <a:r>
              <a:rPr lang="ru-RU" sz="2400" dirty="0" smtClean="0">
                <a:solidFill>
                  <a:prstClr val="black"/>
                </a:solidFill>
              </a:rPr>
              <a:t> и/или социально незащищенные граждане, дети, молодежь), прошедших обучение основам предпринимательской деятельности;</a:t>
            </a:r>
          </a:p>
          <a:p>
            <a:endParaRPr lang="ru-RU" sz="1200" dirty="0" smtClean="0">
              <a:solidFill>
                <a:prstClr val="black"/>
              </a:solidFill>
            </a:endParaRPr>
          </a:p>
          <a:p>
            <a:r>
              <a:rPr lang="ru-RU" sz="2400" dirty="0" smtClean="0">
                <a:solidFill>
                  <a:prstClr val="black"/>
                </a:solidFill>
              </a:rPr>
              <a:t>Количество человек (</a:t>
            </a:r>
            <a:r>
              <a:rPr lang="ru-RU" sz="2400" dirty="0" err="1" smtClean="0">
                <a:solidFill>
                  <a:prstClr val="black"/>
                </a:solidFill>
              </a:rPr>
              <a:t>низкообеспеченные</a:t>
            </a:r>
            <a:r>
              <a:rPr lang="ru-RU" sz="2400" dirty="0" smtClean="0">
                <a:solidFill>
                  <a:prstClr val="black"/>
                </a:solidFill>
              </a:rPr>
              <a:t> и/или социально незащищенные граждане, молодежь), которым оказана помощь в открытии собственного дела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78655" y="1812051"/>
            <a:ext cx="63289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5B9BD5">
                    <a:lumMod val="75000"/>
                  </a:srgb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МАЛОЕ И СРЕДНЕЕ ПРЕДПРИНИМАТЕЛЬСТВО </a:t>
            </a:r>
          </a:p>
          <a:p>
            <a:r>
              <a:rPr lang="ru-RU" b="1" dirty="0" smtClean="0">
                <a:solidFill>
                  <a:srgbClr val="5B9BD5">
                    <a:lumMod val="75000"/>
                  </a:srgb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И ПОДДЕРЖКА ИНДИВИДУАЛЬНОЙ </a:t>
            </a:r>
          </a:p>
          <a:p>
            <a:r>
              <a:rPr lang="ru-RU" b="1" dirty="0" smtClean="0">
                <a:solidFill>
                  <a:srgbClr val="5B9BD5">
                    <a:lumMod val="75000"/>
                  </a:srgb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ПРЕДПРИНИМАТЕЛЬСКОЙ ИНИЦИАТИВЫ</a:t>
            </a:r>
            <a:endParaRPr lang="ru-RU" b="1" dirty="0">
              <a:solidFill>
                <a:srgbClr val="5B9BD5">
                  <a:lumMod val="75000"/>
                </a:srgb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9" y="1418360"/>
            <a:ext cx="2376756" cy="164808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91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" y="0"/>
            <a:ext cx="630382" cy="709180"/>
          </a:xfrm>
        </p:spPr>
      </p:pic>
      <p:sp>
        <p:nvSpPr>
          <p:cNvPr id="4" name="TextBox 3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0578" y="802095"/>
            <a:ext cx="5301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Сравнение с прошлым годом</a:t>
            </a:r>
            <a:endParaRPr lang="ru-RU" sz="1400" dirty="0" smtClean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40366" y="6347559"/>
            <a:ext cx="2057400" cy="365125"/>
          </a:xfrm>
        </p:spPr>
        <p:txBody>
          <a:bodyPr/>
          <a:lstStyle/>
          <a:p>
            <a:fld id="{32294DAC-7EAB-477F-A0C0-1B1D501AA19E}" type="slidenum">
              <a:rPr lang="ru-RU" smtClean="0"/>
              <a:t>2</a:t>
            </a:fld>
            <a:endParaRPr lang="ru-RU"/>
          </a:p>
        </p:txBody>
      </p:sp>
      <p:pic>
        <p:nvPicPr>
          <p:cNvPr id="20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" y="-1501"/>
            <a:ext cx="630382" cy="709180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925696"/>
              </p:ext>
            </p:extLst>
          </p:nvPr>
        </p:nvGraphicFramePr>
        <p:xfrm>
          <a:off x="678657" y="1538653"/>
          <a:ext cx="7868385" cy="40673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63234"/>
                <a:gridCol w="1582201"/>
                <a:gridCol w="1622950"/>
              </a:tblGrid>
              <a:tr h="44896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Показатель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  <a:endParaRPr lang="ru-RU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  <a:endParaRPr lang="ru-RU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64128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Количество поданных заявок для участия в конкурсе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120</a:t>
                      </a:r>
                      <a:endParaRPr lang="ru-RU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146</a:t>
                      </a:r>
                      <a:endParaRPr lang="ru-RU" sz="18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32389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Количество допущенных заявок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109</a:t>
                      </a:r>
                      <a:endParaRPr lang="ru-RU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142</a:t>
                      </a:r>
                      <a:endParaRPr lang="ru-RU" sz="18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71671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География СОНКО, подавших заявки (количество муниципальных образований)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13</a:t>
                      </a:r>
                      <a:endParaRPr lang="ru-RU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23</a:t>
                      </a:r>
                      <a:endParaRPr lang="ru-RU" sz="18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54828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конкурсной поддержки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 млн. руб.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 млн. руб.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95407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Победители конкурса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296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382" cy="709180"/>
          </a:xfrm>
        </p:spPr>
      </p:pic>
      <p:sp>
        <p:nvSpPr>
          <p:cNvPr id="4" name="TextBox 3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61522" y="1306130"/>
            <a:ext cx="7683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Направлений конкурса (видов деятельности) </a:t>
            </a:r>
            <a:r>
              <a:rPr lang="ru-RU" sz="1600" dirty="0" smtClean="0"/>
              <a:t>(п. 1.3 Порядка)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315191" y="1029744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8</a:t>
            </a:r>
            <a:endParaRPr lang="ru-RU" sz="54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26801" y="2762134"/>
            <a:ext cx="5271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Максимальная продолжительность проектов</a:t>
            </a:r>
            <a:endParaRPr lang="ru-RU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15191" y="2391617"/>
            <a:ext cx="33025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18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месяцев</a:t>
            </a:r>
            <a:endParaRPr lang="ru-RU" sz="32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79911" y="4587470"/>
            <a:ext cx="2918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Максимальная сумма финансирования проектов</a:t>
            </a:r>
          </a:p>
          <a:p>
            <a:r>
              <a:rPr lang="ru-RU" sz="1600" dirty="0" smtClean="0"/>
              <a:t>(п.1.5 Порядка)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15191" y="4216953"/>
            <a:ext cx="57647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1 000 000 </a:t>
            </a:r>
            <a:r>
              <a:rPr lang="ru-RU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рублей</a:t>
            </a:r>
            <a:endParaRPr lang="ru-RU" sz="3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63782" y="5578826"/>
            <a:ext cx="78347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1 700 000 рублей </a:t>
            </a:r>
            <a:r>
              <a:rPr lang="ru-RU" i="1" dirty="0" smtClean="0"/>
              <a:t>для вида деятельности </a:t>
            </a:r>
            <a:r>
              <a:rPr lang="ru-RU" dirty="0" smtClean="0"/>
              <a:t>«Развитие институтов гражданского общества, ресурсная поддержка социально ориентированных некоммерческих организаций»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735347" y="3075427"/>
            <a:ext cx="52717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DF3905"/>
                </a:solidFill>
              </a:rPr>
              <a:t>Важно!!! </a:t>
            </a:r>
            <a:r>
              <a:rPr lang="ru-RU" dirty="0" smtClean="0">
                <a:solidFill>
                  <a:srgbClr val="DF3905"/>
                </a:solidFill>
              </a:rPr>
              <a:t>Отсчет 18 месяцев теперь начинается  с даты начала реализации проекта, а не с даты заключения соглашения </a:t>
            </a:r>
            <a:r>
              <a:rPr lang="ru-RU" sz="1600" dirty="0" smtClean="0"/>
              <a:t>(п.1.5 Порядка)</a:t>
            </a:r>
            <a:endParaRPr lang="ru-RU" sz="1600" dirty="0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54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" y="0"/>
            <a:ext cx="630382" cy="709180"/>
          </a:xfrm>
        </p:spPr>
      </p:pic>
      <p:sp>
        <p:nvSpPr>
          <p:cNvPr id="4" name="TextBox 3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35415" y="707679"/>
            <a:ext cx="4831772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НАПРАВЛЕНИЯ КОНКУРСА</a:t>
            </a:r>
          </a:p>
          <a:p>
            <a:pPr algn="ctr"/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(п. 1.3 Порядка)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3845" y="1421453"/>
            <a:ext cx="4028210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Поддержка проектов в области науки, образования, просвещения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5189" y="2384268"/>
            <a:ext cx="4028210" cy="101566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Социальное обслуживание, социальная поддержка и защита граждан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5189" y="3654860"/>
            <a:ext cx="4028210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Защита семьи, материнства, отцовства и детства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5189" y="4550248"/>
            <a:ext cx="4028210" cy="101566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Охрана здоровья граждан, пропаганда здорового образа жизни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5189" y="5753413"/>
            <a:ext cx="4036866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Поддержка проектов в области культуры и искусства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61696" y="1432414"/>
            <a:ext cx="4077055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Охрана окружающей среды и защита животных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51301" y="2403370"/>
            <a:ext cx="4087450" cy="132343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Развитие институтов гражданского общества, ресурсная поддержка социально ориентированных некоммерческих организаций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61696" y="3975333"/>
            <a:ext cx="4087450" cy="163121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Благотворительная деятельность, а также деятельность в области организации и поддержки благотворительности и добровольчества (</a:t>
            </a:r>
            <a:r>
              <a:rPr lang="ru-RU" sz="2000" b="1" dirty="0" err="1" smtClean="0">
                <a:solidFill>
                  <a:schemeClr val="bg1"/>
                </a:solidFill>
              </a:rPr>
              <a:t>волонтерства</a:t>
            </a:r>
            <a:r>
              <a:rPr lang="ru-RU" sz="2000" b="1" dirty="0" smtClean="0">
                <a:solidFill>
                  <a:schemeClr val="bg1"/>
                </a:solidFill>
              </a:rPr>
              <a:t>)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40366" y="6347559"/>
            <a:ext cx="2057400" cy="365125"/>
          </a:xfrm>
        </p:spPr>
        <p:txBody>
          <a:bodyPr/>
          <a:lstStyle/>
          <a:p>
            <a:fld id="{32294DAC-7EAB-477F-A0C0-1B1D501AA19E}" type="slidenum">
              <a:rPr lang="ru-RU" smtClean="0"/>
              <a:t>4</a:t>
            </a:fld>
            <a:endParaRPr lang="ru-RU"/>
          </a:p>
        </p:txBody>
      </p:sp>
      <p:pic>
        <p:nvPicPr>
          <p:cNvPr id="20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" y="-1501"/>
            <a:ext cx="630382" cy="709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47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382" cy="709180"/>
          </a:xfrm>
        </p:spPr>
      </p:pic>
      <p:sp>
        <p:nvSpPr>
          <p:cNvPr id="4" name="TextBox 3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709180"/>
            <a:ext cx="8385464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Обязательно софинансирование </a:t>
            </a:r>
            <a:r>
              <a:rPr lang="ru-RU" sz="2400" u="sng" dirty="0" smtClean="0">
                <a:latin typeface="Arial Black" panose="020B0A04020102020204" pitchFamily="34" charset="0"/>
              </a:rPr>
              <a:t>не менее</a:t>
            </a:r>
            <a:r>
              <a:rPr lang="ru-RU" sz="2400" dirty="0" smtClean="0">
                <a:latin typeface="Arial Black" panose="020B0A04020102020204" pitchFamily="34" charset="0"/>
              </a:rPr>
              <a:t> </a:t>
            </a:r>
            <a:r>
              <a:rPr lang="ru-RU" sz="72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15% </a:t>
            </a:r>
          </a:p>
          <a:p>
            <a:pPr algn="ctr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от запрашиваемого размера гранта</a:t>
            </a:r>
          </a:p>
          <a:p>
            <a:pPr algn="ctr"/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(п. 1.7 Порядка)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5191" y="2917344"/>
            <a:ext cx="8707583" cy="3593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ru-RU" sz="1900" dirty="0" smtClean="0"/>
              <a:t>фактические расходы за счет иных грантов, целевых поступлений и иных доходов организации;</a:t>
            </a:r>
          </a:p>
          <a:p>
            <a:pPr marL="285750" indent="-28575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ru-RU" sz="1900" dirty="0" smtClean="0"/>
              <a:t>имущество, используемое организацией на правах собственности, оперативного управления или аренды (по стоимостной оценке в объеме его расчетного износа за период реализации социального проекта или рыночной стоимости аренды);</a:t>
            </a:r>
          </a:p>
          <a:p>
            <a:pPr marL="285750" indent="-28575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ru-RU" sz="1900" dirty="0" smtClean="0"/>
              <a:t>безвозмездно полученные организацией товары, работы и услуги (по их стоимостной оценке);</a:t>
            </a:r>
          </a:p>
          <a:p>
            <a:pPr marL="285750" indent="-28575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ru-RU" sz="1900" dirty="0" smtClean="0"/>
              <a:t>труд добровольцев (по его стоимостной оценке исходя из среднего часового тарифа), привлеченных организацией к реализации социального проекта.</a:t>
            </a:r>
            <a:endParaRPr lang="ru-RU" sz="19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31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382" cy="709180"/>
          </a:xfrm>
        </p:spPr>
      </p:pic>
      <p:sp>
        <p:nvSpPr>
          <p:cNvPr id="4" name="TextBox 3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6250" y="709180"/>
            <a:ext cx="838546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ПОДАЧА ЗАЯВОК НА КОНКУРС</a:t>
            </a:r>
          </a:p>
          <a:p>
            <a:pPr algn="ctr"/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(п.2.2.2 Порядка)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00100" y="1584910"/>
            <a:ext cx="7284028" cy="1669688"/>
          </a:xfrm>
          <a:prstGeom prst="rect">
            <a:avLst/>
          </a:prstGeom>
          <a:noFill/>
          <a:ln w="127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1500"/>
              </a:spcAft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Одна организация предоставляет </a:t>
            </a:r>
          </a:p>
          <a:p>
            <a:pPr algn="ctr">
              <a:spcAft>
                <a:spcPts val="1500"/>
              </a:spcAft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не более </a:t>
            </a:r>
            <a:r>
              <a:rPr lang="ru-RU" sz="6600" b="1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1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заявки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5191" y="3902389"/>
            <a:ext cx="8546524" cy="2254463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1500"/>
              </a:spcAft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Организация, </a:t>
            </a:r>
            <a:r>
              <a:rPr lang="ru-RU" sz="2000" dirty="0" smtClean="0">
                <a:latin typeface="Arial Black" panose="020B0A04020102020204" pitchFamily="34" charset="0"/>
              </a:rPr>
              <a:t/>
            </a:r>
            <a:br>
              <a:rPr lang="ru-RU" sz="2000" dirty="0" smtClean="0">
                <a:latin typeface="Arial Black" panose="020B0A04020102020204" pitchFamily="34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зарегистрированная на территории сельского населенного пункта</a:t>
            </a:r>
            <a:r>
              <a:rPr lang="ru-RU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, </a:t>
            </a:r>
            <a:br>
              <a:rPr lang="ru-RU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вправе представить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несколько заявок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, </a:t>
            </a:r>
          </a:p>
          <a:p>
            <a:pPr algn="ctr">
              <a:spcAft>
                <a:spcPts val="1500"/>
              </a:spcAft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но не более </a:t>
            </a: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1</a:t>
            </a:r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по каждому виду деятельности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/>
              <a:t>6</a:t>
            </a:fld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" y="4286395"/>
            <a:ext cx="1201737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487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382" cy="709180"/>
          </a:xfrm>
        </p:spPr>
      </p:pic>
      <p:sp>
        <p:nvSpPr>
          <p:cNvPr id="4" name="TextBox 3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2637" y="626052"/>
            <a:ext cx="72639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Развитие институтов гражданского общества, ресурсная поддержка социально ориентированных некоммерческих организаций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5191" y="2282508"/>
            <a:ext cx="8600209" cy="3118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ru-RU" sz="2000" dirty="0" smtClean="0"/>
              <a:t>Информационная, консультационная, образовательная и методическая поддержка деятельности некоммерческих организаций; выявление, обобщение и распространение лучших практик деятельности некоммерческих организаций, популяризация такой деятельности, масштабирование успешных социальных технологий;</a:t>
            </a:r>
          </a:p>
          <a:p>
            <a:pPr marL="342900" indent="-342900"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ru-RU" sz="2000" dirty="0" smtClean="0"/>
              <a:t>Развитие некоммерческих неправительственных организаций, оказывающих финансовую, имущественную, информационную, консультационную, образовательную, методическую и иную поддержку деятельности других некоммерческих организаций</a:t>
            </a:r>
          </a:p>
        </p:txBody>
      </p:sp>
      <p:sp>
        <p:nvSpPr>
          <p:cNvPr id="8" name="TextBox 7"/>
          <p:cNvSpPr txBox="1"/>
          <p:nvPr/>
        </p:nvSpPr>
        <p:spPr>
          <a:xfrm rot="21372428">
            <a:off x="5799834" y="5220667"/>
            <a:ext cx="3253999" cy="584775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</a:rPr>
              <a:t>до 1,7 млн. руб.</a:t>
            </a:r>
            <a:endParaRPr lang="ru-RU" sz="3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 SemiConden" panose="020B05020402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5912427"/>
            <a:ext cx="8215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!!!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Исключена возможность </a:t>
            </a:r>
            <a:r>
              <a:rPr lang="ru-RU" sz="2400" b="1" dirty="0" err="1" smtClean="0">
                <a:solidFill>
                  <a:srgbClr val="FF0000"/>
                </a:solidFill>
              </a:rPr>
              <a:t>регрантинга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28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382" cy="709180"/>
          </a:xfrm>
        </p:spPr>
      </p:pic>
      <p:sp>
        <p:nvSpPr>
          <p:cNvPr id="4" name="TextBox 3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709180"/>
            <a:ext cx="8385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НЕ допускаются из средств гранта:</a:t>
            </a:r>
          </a:p>
          <a:p>
            <a:pPr algn="ctr"/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(п.1.4.1 Порядка)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7704" y="1507024"/>
            <a:ext cx="870758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затраты, связанные с осуществлением деятельности, не связанной с реализацией социального проекта;</a:t>
            </a:r>
          </a:p>
          <a:p>
            <a:pPr marL="285750" indent="-28575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ru-RU" sz="2000" dirty="0" smtClean="0"/>
              <a:t>затраты, связанные с оплатой услуг сторонней организации или индивидуального предпринимателя, в размере более 30% от выделенной суммы гранта;</a:t>
            </a:r>
          </a:p>
          <a:p>
            <a:pPr marL="285750" indent="-28575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ru-RU" sz="2000" dirty="0" smtClean="0"/>
              <a:t>затраты на полиграфию в размере более 10 % от выделенной суммы гранта;</a:t>
            </a:r>
          </a:p>
          <a:p>
            <a:pPr marL="285750" indent="-28575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ru-RU" sz="2000" dirty="0" smtClean="0"/>
              <a:t>затраты на приобретение объектов недвижимости, проведение капитального ремонта, капитальное строительство;</a:t>
            </a:r>
          </a:p>
          <a:p>
            <a:pPr marL="285750" indent="-28575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ru-RU" sz="2000" dirty="0" smtClean="0"/>
              <a:t>затраты на проведение текущего ремонта</a:t>
            </a:r>
            <a:r>
              <a:rPr lang="ru-RU" sz="2000" dirty="0" smtClean="0">
                <a:solidFill>
                  <a:srgbClr val="FF0000"/>
                </a:solidFill>
              </a:rPr>
              <a:t>, </a:t>
            </a:r>
            <a:r>
              <a:rPr lang="ru-RU" sz="2000" b="1" i="1" u="sng" dirty="0" smtClean="0">
                <a:solidFill>
                  <a:srgbClr val="FF0000"/>
                </a:solidFill>
              </a:rPr>
              <a:t>за исключением </a:t>
            </a:r>
            <a:r>
              <a:rPr lang="ru-RU" sz="2000" dirty="0" smtClean="0">
                <a:solidFill>
                  <a:srgbClr val="FF0000"/>
                </a:solidFill>
              </a:rPr>
              <a:t>проведения текущего ремонта помещений, находящихся в собственности организации либо предоставленных организации по договору аренды или безвозмездного пользования </a:t>
            </a:r>
            <a:r>
              <a:rPr lang="ru-RU" sz="2000" i="1" u="sng" dirty="0" smtClean="0">
                <a:solidFill>
                  <a:srgbClr val="FF0000"/>
                </a:solidFill>
              </a:rPr>
              <a:t>на срок не менее трех лет после окончания срока реализации социального проекта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94DAC-7EAB-477F-A0C0-1B1D501AA19E}" type="slidenum">
              <a:rPr lang="ru-RU" smtClean="0"/>
              <a:t>8</a:t>
            </a:fld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6026" y="5294313"/>
            <a:ext cx="1201737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121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0382" cy="7091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" y="169924"/>
            <a:ext cx="794904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</a:rPr>
              <a:t>Конкурс социальных проектов СО НКО Самарской области 2020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00100" y="785441"/>
            <a:ext cx="79490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Основные ошибки при подаче заявки на участие в конкурсе </a:t>
            </a:r>
            <a:endParaRPr lang="ru-RU" sz="20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BD95E-5CAA-4F89-804C-C71DD973B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70258" y="4981297"/>
            <a:ext cx="7666892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4. </a:t>
            </a:r>
            <a:r>
              <a:rPr lang="ru-RU" sz="2400" dirty="0" smtClean="0">
                <a:solidFill>
                  <a:schemeClr val="bg1"/>
                </a:solidFill>
              </a:rPr>
              <a:t>За </a:t>
            </a:r>
            <a:r>
              <a:rPr lang="ru-RU" sz="2400" dirty="0">
                <a:solidFill>
                  <a:schemeClr val="bg1"/>
                </a:solidFill>
              </a:rPr>
              <a:t>счет средств гранта оснащаются </a:t>
            </a:r>
            <a:r>
              <a:rPr lang="ru-RU" sz="2400" dirty="0" smtClean="0">
                <a:solidFill>
                  <a:schemeClr val="bg1"/>
                </a:solidFill>
              </a:rPr>
              <a:t>(ремонтируются) государственные/муниципальные учреждения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85179" y="2532230"/>
            <a:ext cx="7666892" cy="120032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2. Затраты на оплату услуг сторонней организации превышают нормы, установленные порядком (не более 30%)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85179" y="1525388"/>
            <a:ext cx="7666892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1. Основная часть гранта предусмотрена на цели </a:t>
            </a:r>
            <a:r>
              <a:rPr lang="ru-RU" sz="2400" dirty="0" err="1" smtClean="0">
                <a:solidFill>
                  <a:schemeClr val="bg1"/>
                </a:solidFill>
              </a:rPr>
              <a:t>регрантинга</a:t>
            </a:r>
            <a:endParaRPr lang="ru-RU" sz="2000" dirty="0">
              <a:solidFill>
                <a:prstClr val="black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70258" y="3943449"/>
            <a:ext cx="7681813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3</a:t>
            </a:r>
            <a:r>
              <a:rPr lang="ru-RU" sz="2400" dirty="0" smtClean="0">
                <a:solidFill>
                  <a:schemeClr val="bg1"/>
                </a:solidFill>
              </a:rPr>
              <a:t>.</a:t>
            </a:r>
            <a:r>
              <a:rPr lang="ru-RU" sz="2400" dirty="0" smtClean="0">
                <a:solidFill>
                  <a:prstClr val="black"/>
                </a:solidFill>
              </a:rPr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Предусмотрены </a:t>
            </a:r>
            <a:r>
              <a:rPr lang="ru-RU" sz="2400" dirty="0">
                <a:solidFill>
                  <a:schemeClr val="bg1"/>
                </a:solidFill>
              </a:rPr>
              <a:t>затраты на текущий ремонт помещения, арендованного на срок менее 3 лет</a:t>
            </a:r>
          </a:p>
        </p:txBody>
      </p:sp>
    </p:spTree>
    <p:extLst>
      <p:ext uri="{BB962C8B-B14F-4D97-AF65-F5344CB8AC3E}">
        <p14:creationId xmlns:p14="http://schemas.microsoft.com/office/powerpoint/2010/main" val="371701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9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0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1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2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635</TotalTime>
  <Words>1316</Words>
  <Application>Microsoft Office PowerPoint</Application>
  <PresentationFormat>Экран (4:3)</PresentationFormat>
  <Paragraphs>220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8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Тема Office</vt:lpstr>
      <vt:lpstr>1_Тема Office</vt:lpstr>
      <vt:lpstr>2_Тема Office</vt:lpstr>
      <vt:lpstr>9_Тема Office</vt:lpstr>
      <vt:lpstr>10_Тема Office</vt:lpstr>
      <vt:lpstr>11_Тема Office</vt:lpstr>
      <vt:lpstr>12_Тема Office</vt:lpstr>
      <vt:lpstr>13_Тема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социальных проектов социально ориентированных НКО Самарской области  в 2020 году</dc:title>
  <dc:creator>Alexandra Agapova</dc:creator>
  <cp:lastModifiedBy>Манахова </cp:lastModifiedBy>
  <cp:revision>69</cp:revision>
  <cp:lastPrinted>2020-09-25T07:03:02Z</cp:lastPrinted>
  <dcterms:created xsi:type="dcterms:W3CDTF">2020-05-14T06:15:32Z</dcterms:created>
  <dcterms:modified xsi:type="dcterms:W3CDTF">2020-09-25T08:51:39Z</dcterms:modified>
</cp:coreProperties>
</file>